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1" r:id="rId6"/>
    <p:sldId id="263" r:id="rId7"/>
    <p:sldId id="266" r:id="rId8"/>
    <p:sldId id="268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8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57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5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5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5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7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9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2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8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208EA-5A98-4E04-AB1C-9CD996827FD0}" type="datetimeFigureOut">
              <a:rPr lang="en-US" smtClean="0"/>
              <a:t>8/16/2013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B140-5438-48CE-B696-B6EB52801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tiff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9.tiff"/><Relationship Id="rId7" Type="http://schemas.openxmlformats.org/officeDocument/2006/relationships/image" Target="../media/image11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23.tiff"/><Relationship Id="rId7" Type="http://schemas.openxmlformats.org/officeDocument/2006/relationships/image" Target="../media/image11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27.tiff"/><Relationship Id="rId7" Type="http://schemas.openxmlformats.org/officeDocument/2006/relationships/image" Target="../media/image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29.jpeg"/><Relationship Id="rId4" Type="http://schemas.openxmlformats.org/officeDocument/2006/relationships/image" Target="../media/image28.tiff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1.tiff"/><Relationship Id="rId7" Type="http://schemas.openxmlformats.org/officeDocument/2006/relationships/image" Target="../media/image7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33.jpeg"/><Relationship Id="rId4" Type="http://schemas.openxmlformats.org/officeDocument/2006/relationships/image" Target="../media/image32.tiff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5.tiff"/><Relationship Id="rId7" Type="http://schemas.openxmlformats.org/officeDocument/2006/relationships/image" Target="../media/image7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37.jpeg"/><Relationship Id="rId4" Type="http://schemas.openxmlformats.org/officeDocument/2006/relationships/image" Target="../media/image36.tiff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19400" y="87868"/>
            <a:ext cx="363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Co-localization of DSSQ1 with TMRM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M:\figures\fig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4" y="1344265"/>
            <a:ext cx="8686800" cy="464820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97052" y="914400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Hoechst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5742" y="6031468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897" y="603146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TMRM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14056" y="91440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DSSQ1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48200" y="1817132"/>
            <a:ext cx="4267200" cy="4287299"/>
            <a:chOff x="3200400" y="1671415"/>
            <a:chExt cx="4267200" cy="4287299"/>
          </a:xfrm>
        </p:grpSpPr>
        <p:pic>
          <p:nvPicPr>
            <p:cNvPr id="2050" name="Picture 2" descr="M:\8.17images\l3\L3.jpg (blue).t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6764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M:\8.17images\l3\L3.jpg (green)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480" y="16764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:\8.17images\l3\L3.jpg (red).t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3855594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M:\08-15-13\jpeg\L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480" y="3855594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4515689" y="3500676"/>
              <a:ext cx="731520" cy="261610"/>
              <a:chOff x="2931108" y="3476999"/>
              <a:chExt cx="731520" cy="26161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642737" y="5667286"/>
              <a:ext cx="731520" cy="261610"/>
              <a:chOff x="2931108" y="3476999"/>
              <a:chExt cx="731520" cy="26161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642737" y="3500676"/>
              <a:ext cx="731520" cy="261610"/>
              <a:chOff x="2931108" y="3476999"/>
              <a:chExt cx="731520" cy="26161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515689" y="5683238"/>
              <a:ext cx="731520" cy="261610"/>
              <a:chOff x="2931108" y="3476999"/>
              <a:chExt cx="731520" cy="26161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200400" y="1671415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73613" y="3837282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06183" y="3836480"/>
              <a:ext cx="945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LysoRed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73613" y="1671415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2400" y="1822117"/>
            <a:ext cx="4267200" cy="4287282"/>
            <a:chOff x="228600" y="1492251"/>
            <a:chExt cx="4267200" cy="4287282"/>
          </a:xfrm>
        </p:grpSpPr>
        <p:pic>
          <p:nvPicPr>
            <p:cNvPr id="23" name="Picture 2" descr="M:\8.17images\n2\N2.jpg (blue).t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M:\8.17images\n2\N2.jpg (green)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M:\8.17images\n2\N2.jpg (red).t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M:\08-15-13\jpeg\N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1543889" y="3321512"/>
              <a:ext cx="731520" cy="261610"/>
              <a:chOff x="2931108" y="3476999"/>
              <a:chExt cx="731520" cy="26161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670937" y="5488122"/>
              <a:ext cx="731520" cy="261610"/>
              <a:chOff x="2931108" y="3476999"/>
              <a:chExt cx="731520" cy="26161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670937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543889" y="5504074"/>
              <a:ext cx="731520" cy="261610"/>
              <a:chOff x="2931108" y="3476999"/>
              <a:chExt cx="731520" cy="26161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28600" y="1492251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1813" y="365811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4383" y="3657316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01813" y="1492251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833449" y="1295400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49956" y="1295400"/>
            <a:ext cx="174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Lyso</a:t>
            </a:r>
            <a:r>
              <a:rPr lang="en-US" dirty="0" smtClean="0">
                <a:solidFill>
                  <a:schemeClr val="bg1"/>
                </a:solidFill>
              </a:rPr>
              <a:t>-Tracker Red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1079" y="272534"/>
            <a:ext cx="443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Co-localization of DSSQ1 with </a:t>
            </a:r>
            <a:r>
              <a:rPr lang="en-US" dirty="0" err="1" smtClean="0">
                <a:solidFill>
                  <a:schemeClr val="bg1"/>
                </a:solidFill>
              </a:rPr>
              <a:t>LysoTrackerRed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3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0499" y="87868"/>
            <a:ext cx="509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 of </a:t>
            </a:r>
            <a:r>
              <a:rPr lang="en-US" dirty="0" smtClean="0">
                <a:solidFill>
                  <a:schemeClr val="bg1"/>
                </a:solidFill>
              </a:rPr>
              <a:t>30 min Co-incubation of NIH/3T3 cells with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0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100 </a:t>
            </a:r>
            <a:r>
              <a:rPr lang="en-US" dirty="0" smtClean="0">
                <a:solidFill>
                  <a:schemeClr val="bg1"/>
                </a:solidFill>
              </a:rPr>
              <a:t>µM</a:t>
            </a:r>
            <a:r>
              <a:rPr lang="en-US" dirty="0" smtClean="0">
                <a:solidFill>
                  <a:schemeClr val="bg1"/>
                </a:solidFill>
              </a:rPr>
              <a:t>) and DSSQ1 (</a:t>
            </a:r>
            <a:r>
              <a:rPr lang="en-US" dirty="0">
                <a:solidFill>
                  <a:schemeClr val="bg1"/>
                </a:solidFill>
              </a:rPr>
              <a:t>20 µM)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1919" y="1074414"/>
            <a:ext cx="4267201" cy="4716786"/>
            <a:chOff x="121919" y="1074414"/>
            <a:chExt cx="4267201" cy="4716786"/>
          </a:xfrm>
        </p:grpSpPr>
        <p:pic>
          <p:nvPicPr>
            <p:cNvPr id="2050" name="Picture 2" descr="L:\Fong\7_31_13\TIFFS\CONTROL\Control zoom img 3 lp 15.tif.frames\Control zoom img 3 lp 15_C003.tif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L:\Fong\7_31_13\TIFFS\CONTROL\Control zoom img 3 lp 15.tif.frames\Control zoom img 3 lp 15_C002.tif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L:\Fong\7_31_13\TIFFS\CONTROL\Control zoom img 3 lp 15.tif.frames\Control zoom img 3 lp 15_C001.tif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L:\Fong\7_31_13\TIFFS\CONTROL\Control zoom img 3 lp 15.tif.frames\Control zoom img 3 lp 15_.tif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21920" y="1524000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85753" y="3695837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1919" y="368808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5753" y="1524000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86169" y="1074414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Control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4" name="Picture 6" descr="L:\Fong\7_31_13\TIFFS\H2O2\zoom 3.tif.frames\zoom 3_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21" y="368808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L:\Fong\7_31_13\TIFFS\H2O2\zoom 3.tif.frames\zoom 3_C001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52400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:\Fong\7_31_13\TIFFS\H2O2\zoom 3.tif.frames\zoom 3_C002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21" y="152400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L:\Fong\7_31_13\TIFFS\H2O2\zoom 3.tif.frames\zoom 3_C003.t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368808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24401" y="1528712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Hoechst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9478" y="3649054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368808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TMRM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3721" y="152400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DSSQ1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17921" y="1074414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0</a:t>
            </a:r>
            <a:r>
              <a:rPr lang="en-US" baseline="-25000" dirty="0" smtClean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100 </a:t>
            </a:r>
            <a:r>
              <a:rPr lang="en-US" dirty="0" smtClean="0">
                <a:solidFill>
                  <a:schemeClr val="bg1"/>
                </a:solidFill>
              </a:rPr>
              <a:t>µM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L:\Fong\7_31_13\TIFFS\NAC 10mM zoom 3.tif.frames\NAC 10mM zoom 3_C00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20" y="1523999"/>
            <a:ext cx="2103119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L:\Fong\7_31_13\TIFFS\NAC 10mM zoom 3.tif.frames\NAC 10mM zoom 3_C003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688080"/>
            <a:ext cx="2103119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:\Fong\7_31_13\TIFFS\NAC 10mM zoom 3.tif.frames\NAC 10mM zoom 3_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09" y="3688080"/>
            <a:ext cx="2103119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L:\Fong\7_31_13\TIFFS\NAC 10mM zoom 3.tif.frames\NAC 10mM zoom 3_C001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3999"/>
            <a:ext cx="2103119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724400" y="1514361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Hoechst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3720" y="368808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4400" y="368808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TMRM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03720" y="151918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DSSQ1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90792" y="1074414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NAC </a:t>
            </a:r>
            <a:r>
              <a:rPr lang="en-US" dirty="0" smtClean="0">
                <a:solidFill>
                  <a:schemeClr val="bg1"/>
                </a:solidFill>
              </a:rPr>
              <a:t>10 mM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21919" y="1074414"/>
            <a:ext cx="4267201" cy="4716786"/>
            <a:chOff x="121919" y="1074414"/>
            <a:chExt cx="4267201" cy="4716786"/>
          </a:xfrm>
        </p:grpSpPr>
        <p:pic>
          <p:nvPicPr>
            <p:cNvPr id="35" name="Picture 2" descr="L:\Fong\7_31_13\TIFFS\CONTROL\Control zoom img 3 lp 15.tif.frames\Control zoom img 3 lp 15_C003.tif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 descr="L:\Fong\7_31_13\TIFFS\CONTROL\Control zoom img 3 lp 15.tif.frames\Control zoom img 3 lp 15_C002.tif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L:\Fong\7_31_13\TIFFS\CONTROL\Control zoom img 3 lp 15.tif.frames\Control zoom img 3 lp 15_C001.tif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5" descr="L:\Fong\7_31_13\TIFFS\CONTROL\Control zoom img 3 lp 15.tif.frames\Control zoom img 3 lp 15_.tif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121920" y="1524000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85753" y="3695837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1919" y="368808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85753" y="1524000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86169" y="1074414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Control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460499" y="87868"/>
            <a:ext cx="509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 of </a:t>
            </a:r>
            <a:r>
              <a:rPr lang="en-US" dirty="0" smtClean="0">
                <a:solidFill>
                  <a:schemeClr val="bg1"/>
                </a:solidFill>
              </a:rPr>
              <a:t>30 min Co-incubation of NIH/3T3 cells with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N-Acetyl Cysteine </a:t>
            </a:r>
            <a:r>
              <a:rPr lang="en-US" dirty="0" smtClean="0">
                <a:solidFill>
                  <a:schemeClr val="bg1"/>
                </a:solidFill>
              </a:rPr>
              <a:t>(10 mM) and DSSQ1 (20 µM)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:\Fong\7_31_13\TIFFS\H2O2+NAC\zoom 3.tif.frames\zoom 3_C00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83" y="368808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L:\Fong\7_31_13\TIFFS\H2O2+NAC\zoom 3.tif.frames\zoom 3_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20" y="368808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:\Fong\7_31_13\TIFFS\H2O2+NAC\zoom 3.tif.frames\zoom 3_C00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L:\Fong\7_31_13\TIFFS\H2O2+NAC\zoom 3.tif.frames\zoom 3_C00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20" y="1524000"/>
            <a:ext cx="2103120" cy="210312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24400" y="1523015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Hoechst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7613" y="368888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30183" y="368808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TMRM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97613" y="152301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DSSQ1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0825" y="1054966"/>
            <a:ext cx="266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0</a:t>
            </a:r>
            <a:r>
              <a:rPr lang="en-US" baseline="-25000" dirty="0" smtClean="0">
                <a:solidFill>
                  <a:schemeClr val="bg1"/>
                </a:solidFill>
              </a:rPr>
              <a:t>2 </a:t>
            </a:r>
            <a:r>
              <a:rPr lang="en-US" dirty="0" smtClean="0">
                <a:solidFill>
                  <a:schemeClr val="bg1"/>
                </a:solidFill>
              </a:rPr>
              <a:t>100uM + NAC </a:t>
            </a:r>
            <a:r>
              <a:rPr lang="en-US" dirty="0" smtClean="0">
                <a:solidFill>
                  <a:schemeClr val="bg1"/>
                </a:solidFill>
              </a:rPr>
              <a:t>10uM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1919" y="1074414"/>
            <a:ext cx="4267201" cy="4716786"/>
            <a:chOff x="121919" y="1074414"/>
            <a:chExt cx="4267201" cy="4716786"/>
          </a:xfrm>
        </p:grpSpPr>
        <p:pic>
          <p:nvPicPr>
            <p:cNvPr id="23" name="Picture 2" descr="L:\Fong\7_31_13\TIFFS\CONTROL\Control zoom img 3 lp 15.tif.frames\Control zoom img 3 lp 15_C003.tif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L:\Fong\7_31_13\TIFFS\CONTROL\Control zoom img 3 lp 15.tif.frames\Control zoom img 3 lp 15_C002.tif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L:\Fong\7_31_13\TIFFS\CONTROL\Control zoom img 3 lp 15.tif.frames\Control zoom img 3 lp 15_C001.tif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" y="1524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L:\Fong\7_31_13\TIFFS\CONTROL\Control zoom img 3 lp 15.tif.frames\Control zoom img 3 lp 15_.tif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6880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21920" y="1524000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85753" y="3695837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919" y="368808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85753" y="1524000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86169" y="1074414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Control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910190" y="87868"/>
            <a:ext cx="619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 of </a:t>
            </a:r>
            <a:r>
              <a:rPr lang="en-US" dirty="0" smtClean="0">
                <a:solidFill>
                  <a:schemeClr val="bg1"/>
                </a:solidFill>
              </a:rPr>
              <a:t>30 min Co-incubation of NIH/3T3 cells with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(100 </a:t>
            </a:r>
            <a:r>
              <a:rPr lang="en-US" dirty="0">
                <a:solidFill>
                  <a:schemeClr val="bg1"/>
                </a:solidFill>
              </a:rPr>
              <a:t>µM</a:t>
            </a:r>
            <a:r>
              <a:rPr lang="en-US" dirty="0" smtClean="0">
                <a:solidFill>
                  <a:schemeClr val="bg1"/>
                </a:solidFill>
              </a:rPr>
              <a:t>), N-Acetyl </a:t>
            </a:r>
            <a:r>
              <a:rPr lang="en-US" dirty="0">
                <a:solidFill>
                  <a:schemeClr val="bg1"/>
                </a:solidFill>
              </a:rPr>
              <a:t>Cysteine </a:t>
            </a:r>
            <a:r>
              <a:rPr lang="en-US" dirty="0" smtClean="0">
                <a:solidFill>
                  <a:schemeClr val="bg1"/>
                </a:solidFill>
              </a:rPr>
              <a:t>(10 mM) and DSSQ1 (20 µM)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82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648200" y="1676400"/>
            <a:ext cx="4282440" cy="4273433"/>
            <a:chOff x="4678680" y="2404929"/>
            <a:chExt cx="4282440" cy="4273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680" y="4572000"/>
              <a:ext cx="2103120" cy="210312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680" y="2404929"/>
              <a:ext cx="2103120" cy="210312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2404929"/>
              <a:ext cx="2103120" cy="210312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0" y="4572000"/>
              <a:ext cx="2103120" cy="210312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grpSp>
          <p:nvGrpSpPr>
            <p:cNvPr id="17" name="Group 16"/>
            <p:cNvGrpSpPr/>
            <p:nvPr/>
          </p:nvGrpSpPr>
          <p:grpSpPr>
            <a:xfrm>
              <a:off x="5993969" y="4234190"/>
              <a:ext cx="731520" cy="261610"/>
              <a:chOff x="2931108" y="3476999"/>
              <a:chExt cx="731520" cy="26161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121017" y="6400800"/>
              <a:ext cx="731520" cy="261610"/>
              <a:chOff x="2931108" y="3476999"/>
              <a:chExt cx="731520" cy="2616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121017" y="4234190"/>
              <a:ext cx="731520" cy="261610"/>
              <a:chOff x="2931108" y="3476999"/>
              <a:chExt cx="731520" cy="26161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993969" y="6416752"/>
              <a:ext cx="731520" cy="261610"/>
              <a:chOff x="2931108" y="3476999"/>
              <a:chExt cx="731520" cy="26161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678680" y="2404929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51893" y="4570796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84463" y="4569994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51893" y="2404929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2400" y="1676400"/>
            <a:ext cx="4267200" cy="4287282"/>
            <a:chOff x="228600" y="1492251"/>
            <a:chExt cx="4267200" cy="4287282"/>
          </a:xfrm>
        </p:grpSpPr>
        <p:pic>
          <p:nvPicPr>
            <p:cNvPr id="33" name="Picture 2" descr="M:\8.17images\n2\N2.jpg (blue).t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M:\8.17images\n2\N2.jpg (green)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M:\8.17images\n2\N2.jpg (red).t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" descr="M:\08-15-13\jpeg\N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/>
            <p:cNvGrpSpPr/>
            <p:nvPr/>
          </p:nvGrpSpPr>
          <p:grpSpPr>
            <a:xfrm>
              <a:off x="1543889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670937" y="5488122"/>
              <a:ext cx="731520" cy="261610"/>
              <a:chOff x="2931108" y="3476999"/>
              <a:chExt cx="731520" cy="26161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670937" y="3321512"/>
              <a:ext cx="731520" cy="261610"/>
              <a:chOff x="2931108" y="3476999"/>
              <a:chExt cx="731520" cy="26161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543889" y="5504074"/>
              <a:ext cx="731520" cy="261610"/>
              <a:chOff x="2931108" y="3476999"/>
              <a:chExt cx="731520" cy="26161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28600" y="1492251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01813" y="365811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34383" y="3657316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01813" y="1492251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833449" y="1143000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185874" y="1143000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0</a:t>
            </a:r>
            <a:r>
              <a:rPr lang="en-US" baseline="-25000" dirty="0" smtClean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100 </a:t>
            </a:r>
            <a:r>
              <a:rPr lang="en-US" dirty="0" smtClean="0">
                <a:solidFill>
                  <a:schemeClr val="bg1"/>
                </a:solidFill>
              </a:rPr>
              <a:t>µM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72313" y="279764"/>
            <a:ext cx="732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Effects of </a:t>
            </a:r>
            <a:r>
              <a:rPr lang="en-US" dirty="0" smtClean="0">
                <a:solidFill>
                  <a:schemeClr val="bg1"/>
                </a:solidFill>
              </a:rPr>
              <a:t>30 min </a:t>
            </a:r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re-incubation of NIH/3T3 cells with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0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on </a:t>
            </a:r>
            <a:r>
              <a:rPr lang="en-US" dirty="0" smtClean="0">
                <a:solidFill>
                  <a:schemeClr val="bg1"/>
                </a:solidFill>
              </a:rPr>
              <a:t>DSSQ1 uptake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5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58110" y="1735508"/>
            <a:ext cx="4280874" cy="4282440"/>
            <a:chOff x="1905000" y="1630680"/>
            <a:chExt cx="4280874" cy="4282440"/>
          </a:xfrm>
        </p:grpSpPr>
        <p:pic>
          <p:nvPicPr>
            <p:cNvPr id="4098" name="Picture 2" descr="M:\8.17images\nac\NAC10-1.jpg (blue).t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6306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M:\8.17images\nac\NAC10-1.jpg (green)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754" y="163068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M:\8.17images\nac\NAC10-1.jpg (red).t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810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M:\08-15-13\jpeg\NAC10-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2754" y="38100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3220289" y="3459941"/>
              <a:ext cx="2858568" cy="2444172"/>
              <a:chOff x="3220289" y="3459941"/>
              <a:chExt cx="2858568" cy="244417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220289" y="3475893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324599" y="3459941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5347337" y="5642503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451647" y="5626551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347337" y="3475893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451647" y="3459941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3220289" y="5658455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324599" y="5642503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905000" y="1630680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78213" y="3796547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10783" y="3795745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78213" y="1630680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2400" y="1739917"/>
            <a:ext cx="4267200" cy="4287282"/>
            <a:chOff x="228600" y="1492251"/>
            <a:chExt cx="4267200" cy="4287282"/>
          </a:xfrm>
        </p:grpSpPr>
        <p:pic>
          <p:nvPicPr>
            <p:cNvPr id="23" name="Picture 2" descr="M:\8.17images\n2\N2.jpg (blue).t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M:\8.17images\n2\N2.jpg (green)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M:\8.17images\n2\N2.jpg (red).t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M:\08-15-13\jpeg\N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1543889" y="3321512"/>
              <a:ext cx="731520" cy="261610"/>
              <a:chOff x="2931108" y="3476999"/>
              <a:chExt cx="731520" cy="26161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670937" y="5488122"/>
              <a:ext cx="731520" cy="261610"/>
              <a:chOff x="2931108" y="3476999"/>
              <a:chExt cx="731520" cy="26161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670937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543889" y="5504074"/>
              <a:ext cx="731520" cy="261610"/>
              <a:chOff x="2931108" y="3476999"/>
              <a:chExt cx="731520" cy="26161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28600" y="1492251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1813" y="365811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4383" y="3657316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01813" y="1492251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903252" y="1219200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10863" y="1219200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NAC </a:t>
            </a:r>
            <a:r>
              <a:rPr lang="en-US" dirty="0" smtClean="0">
                <a:solidFill>
                  <a:schemeClr val="bg1"/>
                </a:solidFill>
              </a:rPr>
              <a:t>10 mM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796066" y="283490"/>
            <a:ext cx="567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Effects of </a:t>
            </a:r>
            <a:r>
              <a:rPr lang="en-US" dirty="0" smtClean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re-incubation </a:t>
            </a:r>
            <a:r>
              <a:rPr lang="en-US" dirty="0" smtClean="0">
                <a:solidFill>
                  <a:schemeClr val="bg1"/>
                </a:solidFill>
              </a:rPr>
              <a:t>with N-Acetyl Cysteine on DSSQ1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8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53983" y="1272540"/>
            <a:ext cx="4319345" cy="4747260"/>
            <a:chOff x="3498775" y="1143000"/>
            <a:chExt cx="4319345" cy="4747260"/>
          </a:xfrm>
        </p:grpSpPr>
        <p:pic>
          <p:nvPicPr>
            <p:cNvPr id="5122" name="Picture 2" descr="D:\Fong Concordia\8.17images\nac1\NAC1-2.jpg (blue).t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820" y="16002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D:\Fong Concordia\8.17images\nac1\NAC1-2.jpg (green)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160020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D:\Fong Concordia\8.17images\nac1\NAC1-2.jpg (red).t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820" y="378714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L:\Dr. sem DSSQ1 experiments\Fong-EH\08-15-13\jpeg\NAC1-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3787140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4814064" y="3451181"/>
              <a:ext cx="73152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918374" y="3435229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40uM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941112" y="5617791"/>
              <a:ext cx="73152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045422" y="5601839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40uM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941112" y="3451181"/>
              <a:ext cx="73152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045422" y="3435229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40uM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814064" y="5633743"/>
              <a:ext cx="73152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18374" y="5617791"/>
              <a:ext cx="52290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40uM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8775" y="1605968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71988" y="3771835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04558" y="3771033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71988" y="1605968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7033" y="1143000"/>
              <a:ext cx="1192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NAC </a:t>
              </a:r>
              <a:r>
                <a:rPr lang="en-US" dirty="0" smtClean="0">
                  <a:solidFill>
                    <a:schemeClr val="bg1"/>
                  </a:solidFill>
                </a:rPr>
                <a:t>1 mM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2400" y="1739917"/>
            <a:ext cx="4267200" cy="4287282"/>
            <a:chOff x="228600" y="1492251"/>
            <a:chExt cx="4267200" cy="4287282"/>
          </a:xfrm>
        </p:grpSpPr>
        <p:pic>
          <p:nvPicPr>
            <p:cNvPr id="21" name="Picture 2" descr="M:\8.17images\n2\N2.jpg (blue).t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M:\8.17images\n2\N2.jpg (green)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1492251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M:\8.17images\n2\N2.jpg (red).t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" descr="M:\08-15-13\jpeg\N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680" y="3676413"/>
              <a:ext cx="2103120" cy="21031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1543889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670937" y="5488122"/>
              <a:ext cx="731520" cy="261610"/>
              <a:chOff x="2931108" y="3476999"/>
              <a:chExt cx="731520" cy="26161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70937" y="3321512"/>
              <a:ext cx="731520" cy="261610"/>
              <a:chOff x="2931108" y="3476999"/>
              <a:chExt cx="731520" cy="26161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543889" y="5504074"/>
              <a:ext cx="731520" cy="261610"/>
              <a:chOff x="2931108" y="3476999"/>
              <a:chExt cx="731520" cy="26161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2931108" y="3492951"/>
                <a:ext cx="73152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3035418" y="3476999"/>
                <a:ext cx="5229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40uM</a:t>
                </a:r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28600" y="1492251"/>
              <a:ext cx="949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Hoechst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401813" y="365811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Combined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4383" y="3657316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TMRM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01813" y="1492251"/>
              <a:ext cx="811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DSSQ1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903252" y="1219200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97210" y="304800"/>
            <a:ext cx="508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Effect of </a:t>
            </a:r>
            <a:r>
              <a:rPr lang="en-US" dirty="0" smtClean="0">
                <a:solidFill>
                  <a:schemeClr val="bg1"/>
                </a:solidFill>
              </a:rPr>
              <a:t>30 min </a:t>
            </a:r>
            <a:r>
              <a:rPr lang="en-US" dirty="0" err="1" smtClean="0">
                <a:solidFill>
                  <a:schemeClr val="bg1"/>
                </a:solidFill>
              </a:rPr>
              <a:t>Preincubation</a:t>
            </a:r>
            <a:r>
              <a:rPr lang="en-US" dirty="0" smtClean="0">
                <a:solidFill>
                  <a:schemeClr val="bg1"/>
                </a:solidFill>
              </a:rPr>
              <a:t> of NIH/3T3 cells with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NAC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M</a:t>
            </a:r>
            <a:r>
              <a:rPr lang="en-US" dirty="0" smtClean="0">
                <a:solidFill>
                  <a:schemeClr val="bg1"/>
                </a:solidFill>
              </a:rPr>
              <a:t>) and DSSQ1 (</a:t>
            </a:r>
            <a:r>
              <a:rPr lang="en-US" dirty="0">
                <a:solidFill>
                  <a:schemeClr val="bg1"/>
                </a:solidFill>
              </a:rPr>
              <a:t>20 µM)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9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3" t="34891" r="12368" b="4673"/>
          <a:stretch/>
        </p:blipFill>
        <p:spPr>
          <a:xfrm>
            <a:off x="2256090" y="1281869"/>
            <a:ext cx="3872670" cy="41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239</Words>
  <Application>Microsoft Office PowerPoint</Application>
  <PresentationFormat>On-screen Show (4:3)</PresentationFormat>
  <Paragraphs>118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CIRCA</dc:creator>
  <cp:lastModifiedBy>CIRCA</cp:lastModifiedBy>
  <cp:revision>28</cp:revision>
  <dcterms:created xsi:type="dcterms:W3CDTF">2013-08-16T16:32:09Z</dcterms:created>
  <dcterms:modified xsi:type="dcterms:W3CDTF">2013-08-17T00:06:01Z</dcterms:modified>
</cp:coreProperties>
</file>